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2" r:id="rId4"/>
    <p:sldId id="266" r:id="rId5"/>
    <p:sldId id="259" r:id="rId6"/>
    <p:sldId id="264" r:id="rId7"/>
    <p:sldId id="265" r:id="rId8"/>
    <p:sldId id="261" r:id="rId9"/>
    <p:sldId id="258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D565A-F0D8-4FC7-AB12-7C94ACFDE278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CB6A-4195-4C7B-9881-D8B88594A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7645-E511-492F-84CD-F3CFE8D4C7C3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0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E1DB-DF4A-47F4-8453-380E3C81A29A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CF4D-02AB-453E-89EF-53EA7E0CCFDB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2933-B457-42A9-96AD-A048C3DA35E5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3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B599490-28AD-4487-ADE1-8ACCF084AB86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B2-D0F8-42DC-A097-4F630D20DDC0}" type="datetime1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5964-06D4-479E-AB97-DFDB029EB368}" type="datetime1">
              <a:rPr lang="en-US" smtClean="0"/>
              <a:t>8/12/2017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282A8-0AC0-4125-90B0-6DB648B60BFA}" type="datetime1">
              <a:rPr lang="en-US" smtClean="0"/>
              <a:t>8/12/2017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26E5-D01B-4233-8C38-D53E0AA57525}" type="datetime1">
              <a:rPr lang="en-US" smtClean="0"/>
              <a:t>8/12/2017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8FE-4563-45AC-8AF6-19F9A3C671D0}" type="datetime1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9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1225-345D-4F8B-B4D2-7B8373E4D8F3}" type="datetime1">
              <a:rPr lang="en-US" smtClean="0"/>
              <a:t>8/12/2017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434F7C9-8B25-4960-9ED7-96771DD03C05}" type="datetime1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.cs.illinois.edu/marinov/publications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Email and Interview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84817"/>
            <a:ext cx="7891272" cy="10698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Presented by </a:t>
            </a:r>
            <a:r>
              <a:rPr lang="en-US" sz="2800" dirty="0" err="1" smtClean="0"/>
              <a:t>Ehsan</a:t>
            </a:r>
            <a:r>
              <a:rPr lang="en-US" sz="2800" dirty="0" smtClean="0"/>
              <a:t> </a:t>
            </a:r>
            <a:r>
              <a:rPr lang="en-US" sz="2800" dirty="0" err="1" smtClean="0"/>
              <a:t>Agah</a:t>
            </a:r>
            <a:endParaRPr lang="en-US" sz="2800" dirty="0" smtClean="0"/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(</a:t>
            </a:r>
            <a:r>
              <a:rPr lang="en-US" dirty="0" err="1" smtClean="0"/>
              <a:t>cnt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136868" cy="4050792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Before </a:t>
            </a:r>
            <a:r>
              <a:rPr lang="en-US" sz="2200" dirty="0" smtClean="0"/>
              <a:t>interview:</a:t>
            </a:r>
          </a:p>
          <a:p>
            <a:pPr lvl="1"/>
            <a:r>
              <a:rPr lang="en-US" sz="2200" dirty="0" smtClean="0"/>
              <a:t>Review your application (especially, </a:t>
            </a:r>
            <a:r>
              <a:rPr lang="en-US" sz="2200" dirty="0" smtClean="0">
                <a:solidFill>
                  <a:srgbClr val="FF0000"/>
                </a:solidFill>
              </a:rPr>
              <a:t>CV</a:t>
            </a:r>
            <a:r>
              <a:rPr lang="en-US" sz="2200" dirty="0" smtClean="0"/>
              <a:t> &amp; </a:t>
            </a:r>
            <a:r>
              <a:rPr lang="en-US" sz="2200" dirty="0" smtClean="0">
                <a:solidFill>
                  <a:srgbClr val="FF0000"/>
                </a:solidFill>
              </a:rPr>
              <a:t>SOP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smtClean="0"/>
              <a:t>Review your previous </a:t>
            </a:r>
            <a:r>
              <a:rPr lang="en-US" sz="2200" dirty="0" smtClean="0">
                <a:solidFill>
                  <a:srgbClr val="FF0000"/>
                </a:solidFill>
              </a:rPr>
              <a:t>emails</a:t>
            </a:r>
            <a:r>
              <a:rPr lang="en-US" sz="2200" dirty="0" smtClean="0"/>
              <a:t> to the professor</a:t>
            </a:r>
          </a:p>
          <a:p>
            <a:pPr lvl="1"/>
            <a:r>
              <a:rPr lang="en-US" sz="2200" dirty="0" smtClean="0"/>
              <a:t>Take a brief look at the professor’s </a:t>
            </a:r>
            <a:r>
              <a:rPr lang="en-US" sz="2200" dirty="0" smtClean="0">
                <a:solidFill>
                  <a:srgbClr val="FF0000"/>
                </a:solidFill>
              </a:rPr>
              <a:t>students</a:t>
            </a:r>
          </a:p>
          <a:p>
            <a:pPr lvl="1"/>
            <a:r>
              <a:rPr lang="en-US" sz="2200" dirty="0" smtClean="0"/>
              <a:t>Be prepared to discuss all maters in </a:t>
            </a:r>
            <a:r>
              <a:rPr lang="en-US" sz="2200" dirty="0" smtClean="0">
                <a:solidFill>
                  <a:srgbClr val="FF0000"/>
                </a:solidFill>
              </a:rPr>
              <a:t>English</a:t>
            </a:r>
          </a:p>
          <a:p>
            <a:r>
              <a:rPr lang="en-US" sz="2200" dirty="0" smtClean="0"/>
              <a:t>What to expect?</a:t>
            </a:r>
            <a:endParaRPr lang="fa-IR" sz="2200" dirty="0"/>
          </a:p>
          <a:p>
            <a:pPr lvl="1"/>
            <a:r>
              <a:rPr lang="en-US" sz="2200" dirty="0" smtClean="0"/>
              <a:t>Greetings</a:t>
            </a:r>
          </a:p>
          <a:p>
            <a:pPr lvl="1"/>
            <a:r>
              <a:rPr lang="en-US" sz="2200" dirty="0" smtClean="0"/>
              <a:t>Your background and interests</a:t>
            </a:r>
          </a:p>
          <a:p>
            <a:pPr lvl="1"/>
            <a:r>
              <a:rPr lang="en-US" sz="2200" dirty="0" smtClean="0"/>
              <a:t>Discuss some of your courses and projects (</a:t>
            </a:r>
            <a:r>
              <a:rPr lang="en-US" sz="2200" dirty="0"/>
              <a:t>i</a:t>
            </a:r>
            <a:r>
              <a:rPr lang="en-US" sz="2200" dirty="0" smtClean="0"/>
              <a:t>n English!)</a:t>
            </a:r>
          </a:p>
          <a:p>
            <a:pPr lvl="1"/>
            <a:r>
              <a:rPr lang="en-US" sz="2200" dirty="0" smtClean="0"/>
              <a:t>The professor discusses some of his group’s projects</a:t>
            </a:r>
          </a:p>
          <a:p>
            <a:pPr lvl="1"/>
            <a:r>
              <a:rPr lang="en-US" sz="2200" dirty="0" smtClean="0"/>
              <a:t>You can ask some questions</a:t>
            </a:r>
          </a:p>
          <a:p>
            <a:pPr lvl="2"/>
            <a:endParaRPr lang="en-US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(</a:t>
            </a:r>
            <a:r>
              <a:rPr lang="en-US" dirty="0" err="1" smtClean="0"/>
              <a:t>cnt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136868" cy="40507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What to ask?</a:t>
            </a:r>
          </a:p>
          <a:p>
            <a:pPr lvl="1"/>
            <a:r>
              <a:rPr lang="en-US" sz="2200" dirty="0" smtClean="0"/>
              <a:t>What do you expect from a PhD student?</a:t>
            </a:r>
          </a:p>
          <a:p>
            <a:pPr lvl="1"/>
            <a:r>
              <a:rPr lang="en-US" sz="2200" dirty="0" smtClean="0"/>
              <a:t>If I am admitted, what should I do in your laboratory?</a:t>
            </a:r>
          </a:p>
          <a:p>
            <a:r>
              <a:rPr lang="en-US" sz="2200" dirty="0" smtClean="0"/>
              <a:t>What </a:t>
            </a:r>
            <a:r>
              <a:rPr lang="en-US" sz="2200" b="1" dirty="0" smtClean="0">
                <a:solidFill>
                  <a:srgbClr val="FF0000"/>
                </a:solidFill>
              </a:rPr>
              <a:t>not</a:t>
            </a:r>
            <a:r>
              <a:rPr lang="en-US" sz="2200" dirty="0" smtClean="0"/>
              <a:t> to ask:</a:t>
            </a:r>
          </a:p>
          <a:p>
            <a:pPr lvl="1"/>
            <a:r>
              <a:rPr lang="en-US" sz="2200" dirty="0" smtClean="0"/>
              <a:t>How is my chance of getting an admission?</a:t>
            </a:r>
          </a:p>
          <a:p>
            <a:pPr lvl="1"/>
            <a:r>
              <a:rPr lang="en-US" sz="2200" dirty="0" smtClean="0"/>
              <a:t>Did you enjoyed being </a:t>
            </a:r>
            <a:r>
              <a:rPr lang="en-US" sz="2200" dirty="0"/>
              <a:t>my </a:t>
            </a:r>
            <a:r>
              <a:rPr lang="en-US" sz="2200" dirty="0" smtClean="0"/>
              <a:t>acquaintance over the phone?</a:t>
            </a:r>
          </a:p>
          <a:p>
            <a:r>
              <a:rPr lang="en-US" sz="2200" dirty="0" smtClean="0"/>
              <a:t>What if you do not know the answer to some questions?</a:t>
            </a:r>
          </a:p>
          <a:p>
            <a:pPr lvl="1"/>
            <a:r>
              <a:rPr lang="en-US" sz="2200" dirty="0" smtClean="0"/>
              <a:t>Keep calm! It is OK.</a:t>
            </a:r>
          </a:p>
          <a:p>
            <a:pPr lvl="1"/>
            <a:r>
              <a:rPr lang="en-US" sz="2200" dirty="0" smtClean="0"/>
              <a:t>Be honest. Tell I do not have an answer right now. If you want I can find out the answer and discuss it with you in our further discussions.</a:t>
            </a:r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5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(</a:t>
            </a:r>
            <a:r>
              <a:rPr lang="en-US" dirty="0" err="1" smtClean="0"/>
              <a:t>cnt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136868" cy="40507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After interview (optional):</a:t>
            </a:r>
          </a:p>
          <a:p>
            <a:pPr lvl="1"/>
            <a:r>
              <a:rPr lang="en-US" sz="2200" dirty="0" smtClean="0"/>
              <a:t>You can send an Email and thank the professor for interviewing you:</a:t>
            </a:r>
          </a:p>
          <a:p>
            <a:pPr lvl="1"/>
            <a:r>
              <a:rPr lang="en-US" sz="2200" dirty="0"/>
              <a:t>I am sending this Email to say that I am grateful for the time you spent for the interview process. I am now more familiar with your group and the various projects currently being done there, and I have a better feeling to work in your group as a PhD </a:t>
            </a:r>
            <a:r>
              <a:rPr lang="en-US" sz="2200" dirty="0" smtClean="0"/>
              <a:t>student…</a:t>
            </a:r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Email?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/>
              <a:t>The best way to communicate with professors</a:t>
            </a:r>
          </a:p>
          <a:p>
            <a:pPr algn="just"/>
            <a:r>
              <a:rPr lang="en-US" sz="2200" dirty="0" smtClean="0"/>
              <a:t>What to do?</a:t>
            </a:r>
          </a:p>
          <a:p>
            <a:pPr algn="just"/>
            <a:endParaRPr lang="en-US" sz="2200" dirty="0"/>
          </a:p>
          <a:p>
            <a:pPr algn="just"/>
            <a:endParaRPr lang="en-US" sz="2200" dirty="0" smtClean="0"/>
          </a:p>
          <a:p>
            <a:pPr marL="0" indent="0" algn="just">
              <a:buNone/>
            </a:pPr>
            <a:endParaRPr lang="en-US" sz="2200" dirty="0"/>
          </a:p>
          <a:p>
            <a:pPr algn="just"/>
            <a:endParaRPr lang="en-US" sz="2400" dirty="0" smtClean="0"/>
          </a:p>
          <a:p>
            <a:pPr algn="just"/>
            <a:r>
              <a:rPr lang="en-US" sz="2200" dirty="0" smtClean="0"/>
              <a:t>Start this process as soon as possible! </a:t>
            </a:r>
            <a:r>
              <a:rPr lang="en-US" sz="2200" dirty="0" smtClean="0"/>
              <a:t>( August or September </a:t>
            </a:r>
            <a:r>
              <a:rPr lang="en-US" sz="2200" dirty="0"/>
              <a:t>is a suitable </a:t>
            </a:r>
            <a:r>
              <a:rPr lang="en-US" sz="2200" dirty="0" smtClean="0"/>
              <a:t>time</a:t>
            </a:r>
            <a:r>
              <a:rPr lang="en-US" sz="2200" dirty="0" smtClean="0"/>
              <a:t>)</a:t>
            </a:r>
            <a:endParaRPr lang="en-US" sz="2200" dirty="0" smtClean="0"/>
          </a:p>
          <a:p>
            <a:pPr algn="just"/>
            <a:endParaRPr lang="en-US" sz="2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1244008" y="2599823"/>
            <a:ext cx="9643731" cy="2291879"/>
          </a:xfrm>
          <a:prstGeom prst="rightArrow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1" name="Group 30"/>
          <p:cNvGrpSpPr/>
          <p:nvPr/>
        </p:nvGrpSpPr>
        <p:grpSpPr>
          <a:xfrm>
            <a:off x="1330042" y="3288554"/>
            <a:ext cx="2286009" cy="914416"/>
            <a:chOff x="3928" y="518160"/>
            <a:chExt cx="1889335" cy="690879"/>
          </a:xfrm>
        </p:grpSpPr>
        <p:sp>
          <p:nvSpPr>
            <p:cNvPr id="32" name="Rounded Rectangle 31"/>
            <p:cNvSpPr/>
            <p:nvPr/>
          </p:nvSpPr>
          <p:spPr>
            <a:xfrm>
              <a:off x="3928" y="518160"/>
              <a:ext cx="1889335" cy="69087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5"/>
            <p:cNvSpPr/>
            <p:nvPr/>
          </p:nvSpPr>
          <p:spPr>
            <a:xfrm>
              <a:off x="37654" y="551886"/>
              <a:ext cx="1821883" cy="623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Go to the website of the universities</a:t>
              </a:r>
              <a:endParaRPr lang="en-US" sz="2000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55419" y="3288397"/>
            <a:ext cx="2286009" cy="914416"/>
            <a:chOff x="3928" y="518160"/>
            <a:chExt cx="1889335" cy="690879"/>
          </a:xfrm>
        </p:grpSpPr>
        <p:sp>
          <p:nvSpPr>
            <p:cNvPr id="44" name="Rounded Rectangle 43"/>
            <p:cNvSpPr/>
            <p:nvPr/>
          </p:nvSpPr>
          <p:spPr>
            <a:xfrm>
              <a:off x="3928" y="518160"/>
              <a:ext cx="1889335" cy="69087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5"/>
            <p:cNvSpPr/>
            <p:nvPr/>
          </p:nvSpPr>
          <p:spPr>
            <a:xfrm>
              <a:off x="37654" y="551886"/>
              <a:ext cx="1821883" cy="623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Find professors (based on their research areas)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80012" y="3288554"/>
            <a:ext cx="2286009" cy="914416"/>
            <a:chOff x="3928" y="518160"/>
            <a:chExt cx="1889335" cy="690879"/>
          </a:xfrm>
        </p:grpSpPr>
        <p:sp>
          <p:nvSpPr>
            <p:cNvPr id="47" name="Rounded Rectangle 46"/>
            <p:cNvSpPr/>
            <p:nvPr/>
          </p:nvSpPr>
          <p:spPr>
            <a:xfrm>
              <a:off x="3928" y="518160"/>
              <a:ext cx="1889335" cy="69087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5"/>
            <p:cNvSpPr/>
            <p:nvPr/>
          </p:nvSpPr>
          <p:spPr>
            <a:xfrm>
              <a:off x="37654" y="551886"/>
              <a:ext cx="1821883" cy="623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Send them an email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90034" y="3279896"/>
            <a:ext cx="2286009" cy="914416"/>
            <a:chOff x="3928" y="518160"/>
            <a:chExt cx="1889335" cy="690879"/>
          </a:xfrm>
        </p:grpSpPr>
        <p:sp>
          <p:nvSpPr>
            <p:cNvPr id="50" name="Rounded Rectangle 49"/>
            <p:cNvSpPr/>
            <p:nvPr/>
          </p:nvSpPr>
          <p:spPr>
            <a:xfrm>
              <a:off x="3928" y="518160"/>
              <a:ext cx="1889335" cy="69087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5"/>
            <p:cNvSpPr/>
            <p:nvPr/>
          </p:nvSpPr>
          <p:spPr>
            <a:xfrm>
              <a:off x="37654" y="551886"/>
              <a:ext cx="1821883" cy="623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Stay in contact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3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Email: General Notes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Use Gmail! (university account is also OK</a:t>
            </a:r>
            <a:r>
              <a:rPr lang="en-US" sz="2200" dirty="0" smtClean="0"/>
              <a:t>)</a:t>
            </a:r>
          </a:p>
          <a:p>
            <a:r>
              <a:rPr lang="en-US" sz="2200" dirty="0"/>
              <a:t>Do </a:t>
            </a:r>
            <a:r>
              <a:rPr lang="en-US" sz="2200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use templates! (They will be considered as spam</a:t>
            </a:r>
            <a:r>
              <a:rPr lang="en-US" sz="2200" dirty="0" smtClean="0"/>
              <a:t>.)</a:t>
            </a:r>
          </a:p>
          <a:p>
            <a:r>
              <a:rPr lang="en-US" sz="2200" dirty="0" smtClean="0"/>
              <a:t>Send your emails in the morning (9AM is suitable)</a:t>
            </a:r>
          </a:p>
          <a:p>
            <a:r>
              <a:rPr lang="en-US" sz="2200" dirty="0" smtClean="0"/>
              <a:t>Do </a:t>
            </a:r>
            <a:r>
              <a:rPr lang="en-US" sz="2200" dirty="0" smtClean="0">
                <a:solidFill>
                  <a:srgbClr val="FF0000"/>
                </a:solidFill>
              </a:rPr>
              <a:t>not</a:t>
            </a:r>
            <a:r>
              <a:rPr lang="en-US" sz="2200" dirty="0" smtClean="0"/>
              <a:t> send your emails on holidays! (Saturdays, Sundays, Christmas, …)</a:t>
            </a:r>
          </a:p>
          <a:p>
            <a:r>
              <a:rPr lang="en-US" sz="2200" dirty="0" smtClean="0"/>
              <a:t>Do </a:t>
            </a:r>
            <a:r>
              <a:rPr lang="en-US" sz="2200" dirty="0" smtClean="0">
                <a:solidFill>
                  <a:srgbClr val="FF0000"/>
                </a:solidFill>
              </a:rPr>
              <a:t>not</a:t>
            </a:r>
            <a:r>
              <a:rPr lang="en-US" sz="2200" dirty="0" smtClean="0"/>
              <a:t> send emails to emeritus professors! (They do not have positions.)</a:t>
            </a:r>
          </a:p>
          <a:p>
            <a:r>
              <a:rPr lang="en-US" sz="2200" dirty="0" smtClean="0"/>
              <a:t>Check your emails for titles and names! (Also use </a:t>
            </a:r>
            <a:r>
              <a:rPr lang="en-US" sz="2200" dirty="0" smtClean="0">
                <a:solidFill>
                  <a:srgbClr val="FF0000"/>
                </a:solidFill>
              </a:rPr>
              <a:t>spellcheck</a:t>
            </a:r>
            <a:r>
              <a:rPr lang="en-US" sz="2200" dirty="0" smtClean="0"/>
              <a:t>)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Be careful </a:t>
            </a:r>
            <a:r>
              <a:rPr lang="en-US" sz="2200" dirty="0" smtClean="0"/>
              <a:t>not to send an email to the wrong person!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Email: General Notes </a:t>
            </a:r>
            <a:r>
              <a:rPr lang="en-US" dirty="0"/>
              <a:t>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 smtClean="0"/>
              <a:t>Bold</a:t>
            </a:r>
            <a:r>
              <a:rPr lang="en-US" sz="2200" dirty="0" smtClean="0"/>
              <a:t> the key words in your email (They draw more attention)</a:t>
            </a:r>
          </a:p>
          <a:p>
            <a:r>
              <a:rPr lang="en-US" sz="2200" dirty="0"/>
              <a:t>Attach your </a:t>
            </a:r>
            <a:r>
              <a:rPr lang="en-US" sz="2200" dirty="0">
                <a:solidFill>
                  <a:srgbClr val="FF0000"/>
                </a:solidFill>
              </a:rPr>
              <a:t>resume</a:t>
            </a:r>
            <a:r>
              <a:rPr lang="en-US" sz="2200" dirty="0"/>
              <a:t> to your </a:t>
            </a:r>
            <a:r>
              <a:rPr lang="en-US" sz="2200" dirty="0" smtClean="0"/>
              <a:t>email</a:t>
            </a:r>
            <a:endParaRPr lang="en-US" sz="2200" dirty="0"/>
          </a:p>
          <a:p>
            <a:r>
              <a:rPr lang="en-US" sz="2200" dirty="0"/>
              <a:t>Also, provide a </a:t>
            </a:r>
            <a:r>
              <a:rPr lang="en-US" sz="2200" dirty="0">
                <a:solidFill>
                  <a:srgbClr val="FF0000"/>
                </a:solidFill>
              </a:rPr>
              <a:t>URL</a:t>
            </a:r>
            <a:r>
              <a:rPr lang="en-US" sz="2200" dirty="0"/>
              <a:t> to your online </a:t>
            </a:r>
            <a:r>
              <a:rPr lang="en-US" sz="2200" dirty="0" smtClean="0"/>
              <a:t>resume </a:t>
            </a:r>
            <a:r>
              <a:rPr lang="en-US" sz="2200" dirty="0"/>
              <a:t>(some professors do not download attachments</a:t>
            </a:r>
            <a:r>
              <a:rPr lang="en-US" sz="2200" dirty="0" smtClean="0"/>
              <a:t>!)</a:t>
            </a:r>
          </a:p>
          <a:p>
            <a:r>
              <a:rPr lang="en-US" sz="2200" dirty="0" smtClean="0"/>
              <a:t>More than one professor in the same lab? (or department?)</a:t>
            </a:r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Email?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020228" cy="40507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First impression!</a:t>
            </a:r>
          </a:p>
          <a:p>
            <a:r>
              <a:rPr lang="en-US" sz="2200" dirty="0" smtClean="0"/>
              <a:t>Before sending the email, </a:t>
            </a:r>
            <a:r>
              <a:rPr lang="en-US" sz="2200" dirty="0" smtClean="0">
                <a:solidFill>
                  <a:srgbClr val="FF0000"/>
                </a:solidFill>
              </a:rPr>
              <a:t>do your homework</a:t>
            </a:r>
            <a:r>
              <a:rPr lang="en-US" sz="2200" dirty="0" smtClean="0"/>
              <a:t>:</a:t>
            </a:r>
          </a:p>
          <a:p>
            <a:pPr lvl="1"/>
            <a:r>
              <a:rPr lang="en-US" sz="2000" dirty="0" smtClean="0"/>
              <a:t>Read the professor’s page carefully</a:t>
            </a:r>
          </a:p>
          <a:p>
            <a:pPr lvl="1"/>
            <a:r>
              <a:rPr lang="en-US" sz="2000" dirty="0" smtClean="0"/>
              <a:t>Some sections may be found for prospective students </a:t>
            </a:r>
            <a:r>
              <a:rPr lang="en-US" sz="2000" dirty="0"/>
              <a:t>(Example: “</a:t>
            </a:r>
            <a:r>
              <a:rPr lang="en-US" sz="2000" dirty="0" err="1"/>
              <a:t>Parens</a:t>
            </a:r>
            <a:r>
              <a:rPr lang="en-US" sz="2000" dirty="0"/>
              <a:t> Rock</a:t>
            </a:r>
            <a:r>
              <a:rPr lang="en-US" sz="2000" dirty="0" smtClean="0"/>
              <a:t>”)</a:t>
            </a:r>
          </a:p>
          <a:p>
            <a:pPr lvl="1"/>
            <a:r>
              <a:rPr lang="en-US" sz="2000" dirty="0" smtClean="0"/>
              <a:t>Does the professor have open positions? (may be mentioned on his/her homepage!)</a:t>
            </a:r>
          </a:p>
          <a:p>
            <a:pPr lvl="1"/>
            <a:r>
              <a:rPr lang="en-US" sz="2000" dirty="0" smtClean="0"/>
              <a:t>Communicate with his/her students might be helpful</a:t>
            </a:r>
          </a:p>
          <a:p>
            <a:r>
              <a:rPr lang="en-US" sz="2200" dirty="0"/>
              <a:t>Don't send </a:t>
            </a:r>
            <a:r>
              <a:rPr lang="en-US" sz="2200" dirty="0" smtClean="0"/>
              <a:t>the </a:t>
            </a:r>
            <a:r>
              <a:rPr lang="en-US" sz="2200" dirty="0"/>
              <a:t>first email longer than a typical </a:t>
            </a:r>
            <a:r>
              <a:rPr lang="en-US" sz="2200" dirty="0" err="1" smtClean="0"/>
              <a:t>screenful</a:t>
            </a:r>
            <a:endParaRPr lang="en-US" sz="2200" dirty="0" smtClean="0"/>
          </a:p>
          <a:p>
            <a:r>
              <a:rPr lang="en-US" sz="2200" dirty="0"/>
              <a:t>Better </a:t>
            </a:r>
            <a:r>
              <a:rPr lang="en-US" sz="2200" dirty="0">
                <a:solidFill>
                  <a:srgbClr val="FF0000"/>
                </a:solidFill>
              </a:rPr>
              <a:t>not to </a:t>
            </a:r>
            <a:r>
              <a:rPr lang="en-US" sz="2200" dirty="0"/>
              <a:t>mention </a:t>
            </a:r>
            <a:r>
              <a:rPr lang="en-US" sz="2200" dirty="0" smtClean="0"/>
              <a:t>your test scores </a:t>
            </a:r>
            <a:r>
              <a:rPr lang="en-US" sz="2200" dirty="0"/>
              <a:t>(TOEFL, GRE, </a:t>
            </a:r>
            <a:r>
              <a:rPr lang="en-US" sz="2200" dirty="0" smtClean="0"/>
              <a:t>…)</a:t>
            </a:r>
          </a:p>
          <a:p>
            <a:r>
              <a:rPr lang="en-US" sz="2200" dirty="0" smtClean="0"/>
              <a:t>If the professor is interested, you can discuss further topics in future emails</a:t>
            </a:r>
          </a:p>
          <a:p>
            <a:endParaRPr lang="en-US" sz="2200" dirty="0" smtClean="0"/>
          </a:p>
          <a:p>
            <a:endParaRPr lang="en-US" sz="2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Email? (</a:t>
            </a:r>
            <a:r>
              <a:rPr lang="en-US" dirty="0" err="1" smtClean="0"/>
              <a:t>cnt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020228" cy="4050792"/>
          </a:xfrm>
        </p:spPr>
        <p:txBody>
          <a:bodyPr>
            <a:normAutofit/>
          </a:bodyPr>
          <a:lstStyle/>
          <a:p>
            <a:r>
              <a:rPr lang="en-US" sz="2200" dirty="0"/>
              <a:t>Don't waste space and time telling him/her how hard-working, creative and smart you are — demonstrate it with the contents of your message. </a:t>
            </a:r>
          </a:p>
          <a:p>
            <a:r>
              <a:rPr lang="en-US" sz="2200" dirty="0"/>
              <a:t>Don't waste space and time telling </a:t>
            </a:r>
            <a:r>
              <a:rPr lang="en-US" sz="2200" dirty="0" smtClean="0"/>
              <a:t>him/her how </a:t>
            </a:r>
            <a:r>
              <a:rPr lang="en-US" sz="2200" dirty="0"/>
              <a:t>brilliant </a:t>
            </a:r>
            <a:r>
              <a:rPr lang="en-US" sz="2200" dirty="0" smtClean="0"/>
              <a:t>he/she is. </a:t>
            </a:r>
            <a:r>
              <a:rPr lang="en-US" sz="2200" dirty="0"/>
              <a:t>The fact that you are interested in joining </a:t>
            </a:r>
            <a:r>
              <a:rPr lang="en-US" sz="2200" dirty="0" smtClean="0"/>
              <a:t>his/her research </a:t>
            </a:r>
            <a:r>
              <a:rPr lang="en-US" sz="2200" dirty="0"/>
              <a:t>group is flattery </a:t>
            </a:r>
            <a:r>
              <a:rPr lang="en-US" sz="2200" dirty="0" smtClean="0"/>
              <a:t>enough! </a:t>
            </a:r>
          </a:p>
          <a:p>
            <a:r>
              <a:rPr lang="en-US" sz="2200" dirty="0" smtClean="0"/>
              <a:t>Introduce </a:t>
            </a:r>
            <a:r>
              <a:rPr lang="en-US" sz="2200" dirty="0"/>
              <a:t>yourself briefly in 1 or 2 lines</a:t>
            </a:r>
            <a:r>
              <a:rPr lang="en-US" sz="2200" dirty="0" smtClean="0"/>
              <a:t>: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​I am currently a senior undergraduate student of [</a:t>
            </a:r>
            <a:r>
              <a:rPr lang="en-US" sz="2200" dirty="0">
                <a:solidFill>
                  <a:srgbClr val="FF0000"/>
                </a:solidFill>
              </a:rPr>
              <a:t>major</a:t>
            </a:r>
            <a:r>
              <a:rPr lang="en-US" sz="2200" dirty="0"/>
              <a:t>] at [</a:t>
            </a:r>
            <a:r>
              <a:rPr lang="en-US" sz="2200" dirty="0">
                <a:solidFill>
                  <a:srgbClr val="FF0000"/>
                </a:solidFill>
              </a:rPr>
              <a:t>department</a:t>
            </a:r>
            <a:r>
              <a:rPr lang="en-US" sz="2200" dirty="0"/>
              <a:t>], </a:t>
            </a:r>
            <a:r>
              <a:rPr lang="en-US" sz="2200" dirty="0" smtClean="0"/>
              <a:t>[</a:t>
            </a:r>
            <a:r>
              <a:rPr lang="en-US" sz="2200" dirty="0">
                <a:solidFill>
                  <a:srgbClr val="FF0000"/>
                </a:solidFill>
              </a:rPr>
              <a:t>university</a:t>
            </a:r>
            <a:r>
              <a:rPr lang="en-US" sz="2200" dirty="0"/>
              <a:t>]. I am considering applying to [</a:t>
            </a:r>
            <a:r>
              <a:rPr lang="en-US" sz="2200" dirty="0">
                <a:solidFill>
                  <a:srgbClr val="FF0000"/>
                </a:solidFill>
              </a:rPr>
              <a:t>university</a:t>
            </a:r>
            <a:r>
              <a:rPr lang="en-US" sz="2200" dirty="0"/>
              <a:t>]'s [</a:t>
            </a:r>
            <a:r>
              <a:rPr lang="en-US" sz="2200" dirty="0">
                <a:solidFill>
                  <a:srgbClr val="FF0000"/>
                </a:solidFill>
              </a:rPr>
              <a:t>level</a:t>
            </a:r>
            <a:r>
              <a:rPr lang="en-US" sz="2200" dirty="0"/>
              <a:t>] program, and I </a:t>
            </a:r>
            <a:r>
              <a:rPr lang="en-US" sz="2200" dirty="0" smtClean="0"/>
              <a:t>am </a:t>
            </a:r>
            <a:r>
              <a:rPr lang="en-US" sz="2200" dirty="0"/>
              <a:t>quite interested to join your research group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Email? (</a:t>
            </a:r>
            <a:r>
              <a:rPr lang="en-US" dirty="0" err="1" smtClean="0"/>
              <a:t>cnt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7" y="2121408"/>
            <a:ext cx="10158134" cy="40507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Discuss one of the professor’s projects or papers and the way it fascinates you and overlaps with your studies and interests.</a:t>
            </a:r>
          </a:p>
          <a:p>
            <a:r>
              <a:rPr lang="en-US" sz="2200" dirty="0" smtClean="0"/>
              <a:t>Show them that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you know what they do</a:t>
            </a:r>
            <a:r>
              <a:rPr lang="en-US" sz="2200" dirty="0" smtClean="0"/>
              <a:t>! Don’t just use big words.</a:t>
            </a:r>
          </a:p>
          <a:p>
            <a:r>
              <a:rPr lang="en-US" sz="2200" dirty="0" smtClean="0"/>
              <a:t>Always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provide a link </a:t>
            </a:r>
            <a:r>
              <a:rPr lang="en-US" sz="2200" dirty="0" smtClean="0"/>
              <a:t>to the professor’s works! (they are involved in many projects and they may not remember what you are talking about)</a:t>
            </a:r>
          </a:p>
          <a:p>
            <a:r>
              <a:rPr lang="en-US" sz="2200" dirty="0" smtClean="0"/>
              <a:t>Example:</a:t>
            </a:r>
          </a:p>
          <a:p>
            <a:r>
              <a:rPr lang="en-US" sz="2200" dirty="0"/>
              <a:t>I have read your paper, "</a:t>
            </a:r>
            <a:r>
              <a:rPr lang="en-US" sz="2200" i="1" dirty="0" err="1"/>
              <a:t>ReAssert</a:t>
            </a:r>
            <a:r>
              <a:rPr lang="en-US" sz="2200" i="1" dirty="0"/>
              <a:t>: Suggesting Repairs for Broken Unit Tests</a:t>
            </a:r>
            <a:r>
              <a:rPr lang="en-US" sz="2200" dirty="0"/>
              <a:t>", on your publications' page (</a:t>
            </a:r>
            <a:r>
              <a:rPr lang="en-US" sz="2200" dirty="0">
                <a:hlinkClick r:id="rId6"/>
              </a:rPr>
              <a:t>http://mir.cs.illinois.edu/marinov/publications</a:t>
            </a:r>
            <a:r>
              <a:rPr lang="en-US" sz="2200" dirty="0" smtClean="0">
                <a:hlinkClick r:id="rId6"/>
              </a:rPr>
              <a:t>/</a:t>
            </a:r>
            <a:r>
              <a:rPr lang="en-US" sz="2200" dirty="0" smtClean="0"/>
              <a:t>). </a:t>
            </a:r>
            <a:r>
              <a:rPr lang="en-US" sz="2200" dirty="0"/>
              <a:t>The five stages of the repair </a:t>
            </a:r>
            <a:r>
              <a:rPr lang="en-US" sz="2200" dirty="0" smtClean="0"/>
              <a:t>process…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Email?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You can provide some information about your background at the end of your email:</a:t>
            </a:r>
          </a:p>
          <a:p>
            <a:pPr marL="274320" lvl="1" indent="0">
              <a:buNone/>
            </a:pPr>
            <a:r>
              <a:rPr lang="en-US" sz="2200" dirty="0" smtClean="0"/>
              <a:t>I </a:t>
            </a:r>
            <a:r>
              <a:rPr lang="en-US" sz="2200" dirty="0"/>
              <a:t>will be more than grateful to supply further information about my background. Just to inform you my </a:t>
            </a:r>
            <a:r>
              <a:rPr lang="en-US" sz="2200" dirty="0" smtClean="0"/>
              <a:t>GPA </a:t>
            </a:r>
            <a:r>
              <a:rPr lang="en-US" sz="2200" dirty="0"/>
              <a:t>is </a:t>
            </a:r>
            <a:r>
              <a:rPr lang="en-US" sz="2200" dirty="0" smtClean="0"/>
              <a:t>[</a:t>
            </a:r>
            <a:r>
              <a:rPr lang="en-US" sz="2200" dirty="0" smtClean="0">
                <a:solidFill>
                  <a:srgbClr val="FF0000"/>
                </a:solidFill>
              </a:rPr>
              <a:t>GPA</a:t>
            </a:r>
            <a:r>
              <a:rPr lang="en-US" sz="2200" dirty="0" smtClean="0"/>
              <a:t>] </a:t>
            </a:r>
            <a:r>
              <a:rPr lang="en-US" sz="2200" dirty="0"/>
              <a:t>(out of 20</a:t>
            </a:r>
            <a:r>
              <a:rPr lang="en-US" sz="2200" dirty="0" smtClean="0"/>
              <a:t>). …</a:t>
            </a:r>
            <a:endParaRPr lang="en-US" sz="2200" dirty="0"/>
          </a:p>
          <a:p>
            <a:r>
              <a:rPr lang="en-US" sz="2200" dirty="0" smtClean="0"/>
              <a:t>Ask them to reply:</a:t>
            </a:r>
          </a:p>
          <a:p>
            <a:pPr marL="274320" lvl="1" indent="0">
              <a:buNone/>
            </a:pPr>
            <a:r>
              <a:rPr lang="en-US" sz="2200" dirty="0" smtClean="0"/>
              <a:t>I </a:t>
            </a:r>
            <a:r>
              <a:rPr lang="en-US" sz="2200" dirty="0"/>
              <a:t>really appreciate your </a:t>
            </a:r>
            <a:r>
              <a:rPr lang="en-US" sz="2200" dirty="0" smtClean="0"/>
              <a:t>time</a:t>
            </a:r>
            <a:r>
              <a:rPr lang="en-US" sz="2200" dirty="0"/>
              <a:t>,</a:t>
            </a:r>
            <a:r>
              <a:rPr lang="en-US" sz="2200" dirty="0" smtClean="0"/>
              <a:t> </a:t>
            </a:r>
            <a:r>
              <a:rPr lang="en-US" sz="2200" dirty="0"/>
              <a:t>and I am looking forward to your kind reply</a:t>
            </a:r>
            <a:r>
              <a:rPr lang="en-US" sz="2200" dirty="0" smtClean="0"/>
              <a:t>.</a:t>
            </a:r>
            <a:endParaRPr lang="en-US" sz="2200" dirty="0"/>
          </a:p>
          <a:p>
            <a:r>
              <a:rPr lang="en-US" sz="2200" dirty="0" smtClean="0"/>
              <a:t>Resend?</a:t>
            </a:r>
          </a:p>
          <a:p>
            <a:pPr marL="274320" lvl="1" indent="0">
              <a:buNone/>
            </a:pPr>
            <a:r>
              <a:rPr lang="en-US" sz="2200" dirty="0" smtClean="0"/>
              <a:t>Wait about </a:t>
            </a:r>
            <a:r>
              <a:rPr lang="en-US" sz="2200" dirty="0" smtClean="0">
                <a:solidFill>
                  <a:srgbClr val="FF0000"/>
                </a:solidFill>
              </a:rPr>
              <a:t>a week</a:t>
            </a:r>
            <a:r>
              <a:rPr lang="en-US" sz="2200" dirty="0" smtClean="0"/>
              <a:t>, then reply your email and ask them politely whether they have seen it or not. (repeat it until they reply.) </a:t>
            </a:r>
          </a:p>
          <a:p>
            <a:r>
              <a:rPr lang="en-US" sz="2200" dirty="0" smtClean="0"/>
              <a:t>Not replied yet?! Then why don’t you </a:t>
            </a:r>
            <a:r>
              <a:rPr lang="en-US" sz="2200" dirty="0" smtClean="0">
                <a:solidFill>
                  <a:srgbClr val="C00000"/>
                </a:solidFill>
              </a:rPr>
              <a:t>call</a:t>
            </a:r>
            <a:r>
              <a:rPr lang="en-US" sz="2200" dirty="0" smtClean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03" y="2230046"/>
            <a:ext cx="1106675" cy="1069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75" y="3435252"/>
            <a:ext cx="1030330" cy="107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08" y="4646273"/>
            <a:ext cx="1063751" cy="1287974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121408"/>
            <a:ext cx="10136868" cy="4050792"/>
          </a:xfrm>
        </p:spPr>
        <p:txBody>
          <a:bodyPr/>
          <a:lstStyle/>
          <a:p>
            <a:r>
              <a:rPr lang="en-US" sz="2200" dirty="0" smtClean="0"/>
              <a:t>A usual procedure in some universities.</a:t>
            </a:r>
          </a:p>
          <a:p>
            <a:r>
              <a:rPr lang="en-US" sz="2200" dirty="0" smtClean="0"/>
              <a:t>Phone, Skype, G-talk, …</a:t>
            </a:r>
          </a:p>
          <a:p>
            <a:r>
              <a:rPr lang="en-US" sz="2200" dirty="0" smtClean="0"/>
              <a:t>With one or more professors</a:t>
            </a:r>
          </a:p>
          <a:p>
            <a:r>
              <a:rPr lang="en-US" sz="2200" dirty="0" smtClean="0"/>
              <a:t>Before interview:</a:t>
            </a:r>
          </a:p>
          <a:p>
            <a:pPr lvl="1"/>
            <a:r>
              <a:rPr lang="en-US" sz="2200" dirty="0" smtClean="0"/>
              <a:t>Adjust your system (program, headset, webcam, …)</a:t>
            </a:r>
          </a:p>
          <a:p>
            <a:pPr lvl="1"/>
            <a:r>
              <a:rPr lang="en-US" sz="2200" dirty="0" smtClean="0"/>
              <a:t>Tell others not to interrupt you during call!</a:t>
            </a:r>
          </a:p>
          <a:p>
            <a:pPr lvl="1"/>
            <a:r>
              <a:rPr lang="en-US" sz="2200" dirty="0" smtClean="0"/>
              <a:t>Be </a:t>
            </a:r>
            <a:r>
              <a:rPr lang="en-US" sz="2200" dirty="0" smtClean="0">
                <a:solidFill>
                  <a:srgbClr val="FF0000"/>
                </a:solidFill>
              </a:rPr>
              <a:t>punctual</a:t>
            </a:r>
            <a:r>
              <a:rPr lang="en-US" sz="2200" dirty="0" smtClean="0"/>
              <a:t>!</a:t>
            </a:r>
          </a:p>
          <a:p>
            <a:pPr lvl="1"/>
            <a:r>
              <a:rPr lang="en-US" sz="2200" dirty="0" smtClean="0"/>
              <a:t>Time convertor: http</a:t>
            </a:r>
            <a:r>
              <a:rPr lang="en-US" sz="2200" dirty="0"/>
              <a:t>://www.timeanddate.com/worldclock/converter.html</a:t>
            </a:r>
            <a:endParaRPr lang="fa-IR" sz="2200" dirty="0"/>
          </a:p>
          <a:p>
            <a:pPr lvl="1"/>
            <a:endParaRPr lang="en-US" sz="2000" dirty="0" smtClean="0"/>
          </a:p>
          <a:p>
            <a:pPr lvl="2"/>
            <a:endParaRPr lang="en-US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2812</TotalTime>
  <Words>962</Words>
  <Application>Microsoft Office PowerPoint</Application>
  <PresentationFormat>Widescreen</PresentationFormat>
  <Paragraphs>134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Georgia</vt:lpstr>
      <vt:lpstr>Tahoma</vt:lpstr>
      <vt:lpstr>Trebuchet MS</vt:lpstr>
      <vt:lpstr>Wingdings</vt:lpstr>
      <vt:lpstr>Wood Type</vt:lpstr>
      <vt:lpstr>Email and Interview</vt:lpstr>
      <vt:lpstr>Email?</vt:lpstr>
      <vt:lpstr>Email: General Notes</vt:lpstr>
      <vt:lpstr>Email: General Notes (cnt.)</vt:lpstr>
      <vt:lpstr>First Email?</vt:lpstr>
      <vt:lpstr>First Email? (cnt.)</vt:lpstr>
      <vt:lpstr>First Email? (cnt.)</vt:lpstr>
      <vt:lpstr>First Email? (cnt.)</vt:lpstr>
      <vt:lpstr>Interview</vt:lpstr>
      <vt:lpstr>Interview (cnt.)</vt:lpstr>
      <vt:lpstr>Interview (cnt.)</vt:lpstr>
      <vt:lpstr>Interview (cnt.)</vt:lpstr>
    </vt:vector>
  </TitlesOfParts>
  <Company>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Nader</dc:creator>
  <cp:lastModifiedBy>MSI</cp:lastModifiedBy>
  <cp:revision>163</cp:revision>
  <dcterms:created xsi:type="dcterms:W3CDTF">2014-06-22T21:23:40Z</dcterms:created>
  <dcterms:modified xsi:type="dcterms:W3CDTF">2017-08-14T04:33:59Z</dcterms:modified>
</cp:coreProperties>
</file>